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57" r:id="rId15"/>
    <p:sldId id="258" r:id="rId16"/>
    <p:sldId id="259" r:id="rId17"/>
    <p:sldId id="260" r:id="rId18"/>
    <p:sldId id="261" r:id="rId19"/>
    <p:sldId id="274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E4F"/>
    <a:srgbClr val="8D8D8D"/>
    <a:srgbClr val="66177E"/>
    <a:srgbClr val="134096"/>
    <a:srgbClr val="19A23B"/>
    <a:srgbClr val="F6EC23"/>
    <a:srgbClr val="F37E19"/>
    <a:srgbClr val="E6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60" autoAdjust="0"/>
  </p:normalViewPr>
  <p:slideViewPr>
    <p:cSldViewPr snapToObjects="1">
      <p:cViewPr varScale="1">
        <p:scale>
          <a:sx n="62" d="100"/>
          <a:sy n="62" d="100"/>
        </p:scale>
        <p:origin x="16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6CE6459-1F64-6C44-B0A8-FB2A77CE334F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F0245A8-B57B-234A-88D6-0B2E6CA15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56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ＭＳ Ｐゴシック" pitchFamily="-109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8293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contrasts colors, textures, or shapes to direct your viewing towards a particular part of the image.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Focal point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Rule of thirds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Used for centuries by artists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Visually more interesting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when focal point is not in the dead center</a:t>
            </a:r>
          </a:p>
          <a:p>
            <a:pPr lvl="0"/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Rules of thirds is sometimes broken to make the subject appear dull, boring, mundane.</a:t>
            </a:r>
            <a:endParaRPr lang="en-US" sz="1200" kern="1200" dirty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556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repetition of a shape, form, or texture across a work of art.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There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can be repetition of shape and form that is not always obvious at first glance.</a:t>
            </a:r>
            <a:endParaRPr lang="en-US" sz="1200" kern="1200" dirty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8416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size of elements or objects in relation to one another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When drawing the human figure, proportion can refer to the size of the head compared to the rest of the body.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Disproportion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can give an uneasy, unnatural feeling</a:t>
            </a:r>
            <a:endParaRPr lang="en-US" sz="1200" kern="1200" dirty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2711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principles of composition are present in harmony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When unity exists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there is a feeling of completeness</a:t>
            </a:r>
          </a:p>
          <a:p>
            <a:pPr lvl="0"/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No unity can cause feelings of tension, anxiety, uneasiness.</a:t>
            </a:r>
          </a:p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8005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Interpret meaning from formal elements.</a:t>
            </a:r>
          </a:p>
          <a:p>
            <a:endParaRPr lang="en-US" b="1" dirty="0" smtClean="0"/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What is the message? What ideas are being presented or represented?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 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How is the intended audience? How could the message change with a difference audience?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245A8-B57B-234A-88D6-0B2E6CA152E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93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ads featuring</a:t>
            </a:r>
            <a:r>
              <a:rPr lang="en-US" baseline="0" dirty="0" smtClean="0"/>
              <a:t> full-body portraits of women, but very different messages, audiences, and techniques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245A8-B57B-234A-88D6-0B2E6CA152E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27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the tone or mood of the image?</a:t>
            </a:r>
          </a:p>
          <a:p>
            <a:r>
              <a:rPr lang="en-US" dirty="0" smtClean="0"/>
              <a:t>What symbolism or cultural references are being use?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Interpret meaning from formal elements.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Line – woman’s body makes a strong vertical line = strength, confidence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Color – bright white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= clean, fresh, pure, simple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Shape – organic shape of the body = natural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Space – lots of open white (negative) space = clean, simple, uncluttered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	- woman fills frame vertically = reinforces ideas of strength, confidence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Texture – smooth, soft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Balance, Proportion and Unity are in harmony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Contrast – skin stands out against clothing and background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Movement - Eye moves up the body and stops at the face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Emphasis – her face - She is looking directly at the viewer.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Even though she is not wearing much clothing the white underwear still make her look whole-some.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Her body has curves, not the “model” figure.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What is the message/idea?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	Clean, fresh, natural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Who is the intended audience?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	Average, everyday women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245A8-B57B-234A-88D6-0B2E6CA152E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93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is the tone or mood of the image?</a:t>
            </a:r>
          </a:p>
          <a:p>
            <a:r>
              <a:rPr lang="en-US" dirty="0" smtClean="0"/>
              <a:t>What symbolism or cultural references are being use?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Interpret meaning from formal elements.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Line – woman’s body makes a horizontal line = submission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      - many diagonals in body suggestion motion, action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Color – pink, yellow, blue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, high intensity (saturation) = hyper-real, unnatural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Shape – combination of organic (body) and geometric (disco ball, chain, martini glass)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Space – woman’s body fills the frame, not a lot of open space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Texture – smooth, shiny, plastic = hyper-real, unnatural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Balance – the image is balanced but the body position of the woman is not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Contrast – woman stands out against background, clothing stands out against skin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Movement – eyes move along lines of body from face to feet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Emphasis – shape of neckline, color of clothing, chain, and lines in leg all lead to middle of her body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Pattern – disco ball reflected on her skin, shape mimicked in chain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Proportion – disco ball out of proportion with woman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Unity – while the image is not completely un-unified, because of balance and proportion there is a feeling of tension (sexual)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Woman’s head thrown back, eyes closed, mouth open as if she is in the throws of ecstasy. Not looking at the viewer.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Stylized to look artificial, Barbie-like, object of male desire.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What is the message/idea?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	SEX, this woman likes this product and if you use it you can get women like her!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Who is the intended audience?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	Men (21-40)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245A8-B57B-234A-88D6-0B2E6CA15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20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most basic building block of design</a:t>
            </a:r>
          </a:p>
          <a:p>
            <a:pPr lvl="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Line can be used to create more complex shapes </a:t>
            </a:r>
          </a:p>
          <a:p>
            <a:pPr lvl="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lead your eye from one area in the composition to another</a:t>
            </a:r>
          </a:p>
          <a:p>
            <a:pPr lvl="0">
              <a:buFont typeface="Arial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horizontal – passive, submissive</a:t>
            </a:r>
          </a:p>
          <a:p>
            <a:pPr lvl="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vertical – dominant, active</a:t>
            </a:r>
          </a:p>
          <a:p>
            <a:pPr lvl="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diagonal – movement, motion</a:t>
            </a:r>
          </a:p>
          <a:p>
            <a:pPr lvl="0">
              <a:buFont typeface="Arial"/>
              <a:buChar char="•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967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>
              <a:buFont typeface="Arial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Color talked about in 3 ways…</a:t>
            </a:r>
          </a:p>
          <a:p>
            <a:pPr lvl="0">
              <a:buFont typeface="Arial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Hue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– what is is? Red, green, yellow?</a:t>
            </a:r>
          </a:p>
          <a:p>
            <a:pPr lvl="0">
              <a:buFont typeface="Arial"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Value – how light or dark</a:t>
            </a:r>
          </a:p>
          <a:p>
            <a:pPr lvl="0">
              <a:buFont typeface="Arial"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Intensity (saturation) – how bright or dull</a:t>
            </a:r>
          </a:p>
          <a:p>
            <a:pPr lvl="0">
              <a:buFont typeface="Arial"/>
              <a:buNone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differentiates and defines lines, shapes, forms, and space.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often cultural symbolism or references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what can red symbolize? What is the context?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Not just analyzing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the colors individually but what combinations exist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>
              <a:buFont typeface="Arial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>
              <a:buFont typeface="Arial"/>
              <a:buChar char="•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8317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Created when lines are combined and closed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– 2D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Form – 3D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Geometric – circle, square, pyramid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Organic – found in nature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>
              <a:buFont typeface="Arial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>
              <a:buFont typeface="Arial"/>
              <a:buChar char="•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052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is the area between and around objects. </a:t>
            </a:r>
          </a:p>
          <a:p>
            <a:pPr lvl="0">
              <a:buFont typeface="Arial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Positive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and negative space</a:t>
            </a:r>
          </a:p>
          <a:p>
            <a:pPr lvl="0">
              <a:buFont typeface="Arial"/>
              <a:buNone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>
              <a:buFont typeface="Arial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Space can also refer to the feeling of depth. Real space is three-dimensional; in visual art when we can create the feeling or illusion of depth we call it space.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Increasing or decreasing the amount of space around an object affects the way we view that object.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is the central figure very large or very small in relation to the frame?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What does the difference mean?</a:t>
            </a:r>
          </a:p>
          <a:p>
            <a:pPr lvl="0">
              <a:buFont typeface="Arial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420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the surface quality that can be seen and felt.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Textures can be rough or smooth, soft or hard.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Textures are often implied</a:t>
            </a:r>
            <a:r>
              <a:rPr lang="en-US" dirty="0" smtClean="0"/>
              <a:t> 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4213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distribution of the visual weight of objects, colors, texture, and space. 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Symmetrical or asymmetrical composition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created in a work of art when textures, colors, forms, or shapes are combined harmoniously.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Lack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of balance can create anxiety or discomfort.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3303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color, form, texture use to differentiate from one object to another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What is the level of contrast? What stands out the most?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74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the way a viewer's eye is directed to move through a composition, often to areas of emphasis.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Line, shape, color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“Z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 movement” common in advertising – traditional</a:t>
            </a:r>
          </a:p>
          <a:p>
            <a:pPr lvl="0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“U movement” – new to advertising, younger generation – matches the way the look at websites because of navigation structure</a:t>
            </a:r>
          </a:p>
          <a:p>
            <a:pPr lvl="0"/>
            <a:endParaRPr lang="en-US" sz="1200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How is your eye led through the image?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what are you supposed to see first? Last?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Where does your eye stop?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8DB830-4301-EB44-8089-37BDB8FC8561}" type="slidenum">
              <a:rPr lang="en-US">
                <a:ea typeface="ＭＳ Ｐゴシック" pitchFamily="-109" charset="-128"/>
                <a:cs typeface="ＭＳ Ｐゴシック" pitchFamily="-10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227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B9A85-F9EA-D84F-A65B-9D0B29465675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32C7-7FA1-324D-B5B5-E0183774B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A26AE-803F-3148-BFA8-CFFB1AAEFC2F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EAB01-BABB-A14E-8293-6FE4B40EE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D5FAF-A675-CF44-94E0-5E1B673BC8DB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38536-99B1-3041-9DA2-29D28CD42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6CF16-38F8-3F48-B89B-7415CB19ADDF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E34F1-701B-D241-8E11-A0773251D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191DA-1B61-244D-A808-B7B7CD554023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836E2-F23E-6E47-B398-642565DFB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9A85F-0592-8646-8242-A09C2DE58AF9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FED40-CC10-B748-B5BB-F8952A01A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6DF5D-7B09-8647-922E-1D007988E5E8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71413-3059-434C-8373-312A58C94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97A29-5905-9543-8912-2CC5A70E9C5B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286F1-0014-504F-A869-94893DFE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68659-81DF-E643-8C0B-47B1A04EF6D9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34123-153A-E64C-AE5F-105AAECAD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FB9F5-D78A-6644-B631-0E9D4B99D5CE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514BD-B726-5848-80D0-80CD37586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09F77-EB50-EB42-94EB-C24B27ABFBC5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4C075-4665-FF4A-B43E-8DD3CE9DA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1321765-2B59-184B-8AC3-BF6497E800FC}" type="datetime1">
              <a:rPr lang="en-US"/>
              <a:pPr>
                <a:defRPr/>
              </a:pPr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E7E8E4F-3739-C446-8285-0E629EDDC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109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109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109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109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109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Reading an Image: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sz="3556" dirty="0" smtClean="0">
                <a:ea typeface="+mj-ea"/>
                <a:cs typeface="+mj-cs"/>
              </a:rPr>
              <a:t>Elements &amp; Principles of Composition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Line</a:t>
            </a:r>
          </a:p>
          <a:p>
            <a:r>
              <a:rPr lang="en-US" dirty="0" smtClean="0"/>
              <a:t>Color</a:t>
            </a:r>
          </a:p>
          <a:p>
            <a:r>
              <a:rPr lang="en-US" dirty="0" smtClean="0"/>
              <a:t>Shape/Form</a:t>
            </a:r>
          </a:p>
          <a:p>
            <a:r>
              <a:rPr lang="en-US" dirty="0" smtClean="0"/>
              <a:t>Space</a:t>
            </a:r>
          </a:p>
          <a:p>
            <a:r>
              <a:rPr lang="en-US" dirty="0" smtClean="0"/>
              <a:t>Texture</a:t>
            </a:r>
          </a:p>
        </p:txBody>
      </p:sp>
      <p:sp>
        <p:nvSpPr>
          <p:cNvPr id="14340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Balance</a:t>
            </a:r>
          </a:p>
          <a:p>
            <a:r>
              <a:rPr lang="en-US" dirty="0" smtClean="0"/>
              <a:t>Contrast</a:t>
            </a:r>
          </a:p>
          <a:p>
            <a:r>
              <a:rPr lang="en-US" dirty="0" smtClean="0"/>
              <a:t>Movement</a:t>
            </a:r>
          </a:p>
          <a:p>
            <a:r>
              <a:rPr lang="en-US" dirty="0" smtClean="0"/>
              <a:t>Emphasis</a:t>
            </a:r>
          </a:p>
          <a:p>
            <a:r>
              <a:rPr lang="en-US" dirty="0" smtClean="0"/>
              <a:t>Pattern</a:t>
            </a:r>
          </a:p>
          <a:p>
            <a:r>
              <a:rPr lang="en-US" dirty="0" smtClean="0"/>
              <a:t>Proportion</a:t>
            </a:r>
          </a:p>
          <a:p>
            <a:r>
              <a:rPr lang="en-US" dirty="0" smtClean="0"/>
              <a:t>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Principles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Balance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Contrast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Movement</a:t>
            </a:r>
          </a:p>
          <a:p>
            <a:r>
              <a:rPr lang="en-US" b="1" dirty="0" smtClean="0"/>
              <a:t>Emphasis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Pattern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Proportion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Unity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3484789" y="1485900"/>
            <a:ext cx="2347232" cy="1866900"/>
            <a:chOff x="3367768" y="3352800"/>
            <a:chExt cx="2347232" cy="1866900"/>
          </a:xfrm>
        </p:grpSpPr>
        <p:sp>
          <p:nvSpPr>
            <p:cNvPr id="14" name="Rectangle 13"/>
            <p:cNvSpPr/>
            <p:nvPr/>
          </p:nvSpPr>
          <p:spPr>
            <a:xfrm>
              <a:off x="3367768" y="3352800"/>
              <a:ext cx="2347232" cy="18669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799795" y="4196102"/>
              <a:ext cx="696005" cy="6960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576297" y="3870892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891302" y="3505200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4191000" y="3789589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495800" y="3586502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4658405" y="4033497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4953000" y="3576297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5257800" y="3901507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4810805" y="4495800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3576297" y="4757396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4414497" y="4920001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095195" y="4838699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125810" y="4333195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5420405" y="4594791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289221" y="1485900"/>
            <a:ext cx="2347232" cy="1866900"/>
            <a:chOff x="6172200" y="3562350"/>
            <a:chExt cx="2347232" cy="1866900"/>
          </a:xfrm>
        </p:grpSpPr>
        <p:sp>
          <p:nvSpPr>
            <p:cNvPr id="36" name="Rectangle 35"/>
            <p:cNvSpPr/>
            <p:nvPr/>
          </p:nvSpPr>
          <p:spPr>
            <a:xfrm>
              <a:off x="6172200" y="3562350"/>
              <a:ext cx="2347232" cy="18669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380729" y="4080442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695734" y="3714750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995432" y="3999139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7300232" y="3796052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7462837" y="4243047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7757432" y="3785847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8062232" y="4111057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7615237" y="4705350"/>
              <a:ext cx="162605" cy="16260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6380729" y="4966946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7218929" y="5129551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7899627" y="5048249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7930242" y="4542745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8224837" y="4804341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6533129" y="4476749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6914129" y="4804341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7076734" y="4461442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484789" y="4100852"/>
            <a:ext cx="2347232" cy="1866900"/>
            <a:chOff x="3484789" y="4100852"/>
            <a:chExt cx="2347232" cy="1866900"/>
          </a:xfrm>
        </p:grpSpPr>
        <p:sp>
          <p:nvSpPr>
            <p:cNvPr id="56" name="Rectangle 55"/>
            <p:cNvSpPr/>
            <p:nvPr/>
          </p:nvSpPr>
          <p:spPr>
            <a:xfrm>
              <a:off x="3484789" y="4100852"/>
              <a:ext cx="2347232" cy="18669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693318" y="4618944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008323" y="4253252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612821" y="4334554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1" name="Oval 60"/>
            <p:cNvSpPr/>
            <p:nvPr/>
          </p:nvSpPr>
          <p:spPr>
            <a:xfrm>
              <a:off x="4775426" y="4781549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2" name="Oval 61"/>
            <p:cNvSpPr/>
            <p:nvPr/>
          </p:nvSpPr>
          <p:spPr>
            <a:xfrm>
              <a:off x="5070021" y="4324349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3" name="Oval 62"/>
            <p:cNvSpPr/>
            <p:nvPr/>
          </p:nvSpPr>
          <p:spPr>
            <a:xfrm>
              <a:off x="5374821" y="4649559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4927826" y="5243852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5" name="Oval 64"/>
            <p:cNvSpPr/>
            <p:nvPr/>
          </p:nvSpPr>
          <p:spPr>
            <a:xfrm>
              <a:off x="3693318" y="5505448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4531518" y="5668053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5212216" y="5586751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5242831" y="5081247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5537426" y="5342843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3845718" y="5015251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4226718" y="5342843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4389323" y="4999944"/>
              <a:ext cx="162605" cy="1626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74" name="Isosceles Triangle 73"/>
            <p:cNvSpPr/>
            <p:nvPr/>
          </p:nvSpPr>
          <p:spPr>
            <a:xfrm>
              <a:off x="4079420" y="4497159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289221" y="4100852"/>
            <a:ext cx="2347234" cy="1880848"/>
            <a:chOff x="6289221" y="4100852"/>
            <a:chExt cx="2347234" cy="1880848"/>
          </a:xfrm>
        </p:grpSpPr>
        <p:sp>
          <p:nvSpPr>
            <p:cNvPr id="75" name="Rectangle 74"/>
            <p:cNvSpPr/>
            <p:nvPr/>
          </p:nvSpPr>
          <p:spPr>
            <a:xfrm>
              <a:off x="6289221" y="4100852"/>
              <a:ext cx="2347232" cy="18669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5400000">
              <a:off x="6152355" y="5034302"/>
              <a:ext cx="1866900" cy="158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6915944" y="5047456"/>
              <a:ext cx="1866900" cy="158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6289222" y="4724398"/>
              <a:ext cx="2347233" cy="1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0800000">
              <a:off x="6289222" y="5342843"/>
              <a:ext cx="2347233" cy="1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Principles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Balance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Contrast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Movement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Emphasis</a:t>
            </a:r>
          </a:p>
          <a:p>
            <a:r>
              <a:rPr lang="en-US" b="1" dirty="0" smtClean="0"/>
              <a:t>Pattern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Proportion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Unity</a:t>
            </a:r>
          </a:p>
        </p:txBody>
      </p:sp>
      <p:grpSp>
        <p:nvGrpSpPr>
          <p:cNvPr id="122" name="Group 121"/>
          <p:cNvGrpSpPr/>
          <p:nvPr/>
        </p:nvGrpSpPr>
        <p:grpSpPr>
          <a:xfrm>
            <a:off x="3596708" y="1554446"/>
            <a:ext cx="2265590" cy="1981535"/>
            <a:chOff x="3601810" y="1752600"/>
            <a:chExt cx="2265590" cy="1981535"/>
          </a:xfrm>
        </p:grpSpPr>
        <p:sp>
          <p:nvSpPr>
            <p:cNvPr id="80" name="Rectangle 79"/>
            <p:cNvSpPr/>
            <p:nvPr/>
          </p:nvSpPr>
          <p:spPr>
            <a:xfrm>
              <a:off x="3601810" y="1752600"/>
              <a:ext cx="2260488" cy="1981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96"/>
            <p:cNvSpPr/>
            <p:nvPr/>
          </p:nvSpPr>
          <p:spPr>
            <a:xfrm>
              <a:off x="3601810" y="1752600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Isosceles Triangle 97"/>
            <p:cNvSpPr/>
            <p:nvPr/>
          </p:nvSpPr>
          <p:spPr>
            <a:xfrm>
              <a:off x="4053908" y="1752600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Isosceles Triangle 98"/>
            <p:cNvSpPr/>
            <p:nvPr/>
          </p:nvSpPr>
          <p:spPr>
            <a:xfrm>
              <a:off x="4506004" y="1752600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Isosceles Triangle 99"/>
            <p:cNvSpPr/>
            <p:nvPr/>
          </p:nvSpPr>
          <p:spPr>
            <a:xfrm>
              <a:off x="4958102" y="1752600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Isosceles Triangle 100"/>
            <p:cNvSpPr/>
            <p:nvPr/>
          </p:nvSpPr>
          <p:spPr>
            <a:xfrm>
              <a:off x="5410200" y="1752600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Isosceles Triangle 101"/>
            <p:cNvSpPr/>
            <p:nvPr/>
          </p:nvSpPr>
          <p:spPr>
            <a:xfrm>
              <a:off x="3601810" y="2148907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Isosceles Triangle 102"/>
            <p:cNvSpPr/>
            <p:nvPr/>
          </p:nvSpPr>
          <p:spPr>
            <a:xfrm>
              <a:off x="4053908" y="2148907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Isosceles Triangle 103"/>
            <p:cNvSpPr/>
            <p:nvPr/>
          </p:nvSpPr>
          <p:spPr>
            <a:xfrm>
              <a:off x="4506004" y="2148907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Isosceles Triangle 104"/>
            <p:cNvSpPr/>
            <p:nvPr/>
          </p:nvSpPr>
          <p:spPr>
            <a:xfrm>
              <a:off x="4958102" y="2148907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Isosceles Triangle 105"/>
            <p:cNvSpPr/>
            <p:nvPr/>
          </p:nvSpPr>
          <p:spPr>
            <a:xfrm>
              <a:off x="5410200" y="2148907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Isosceles Triangle 106"/>
            <p:cNvSpPr/>
            <p:nvPr/>
          </p:nvSpPr>
          <p:spPr>
            <a:xfrm>
              <a:off x="3606912" y="2545214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Isosceles Triangle 107"/>
            <p:cNvSpPr/>
            <p:nvPr/>
          </p:nvSpPr>
          <p:spPr>
            <a:xfrm>
              <a:off x="4059010" y="2545214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Isosceles Triangle 108"/>
            <p:cNvSpPr/>
            <p:nvPr/>
          </p:nvSpPr>
          <p:spPr>
            <a:xfrm>
              <a:off x="4511106" y="2545214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Isosceles Triangle 109"/>
            <p:cNvSpPr/>
            <p:nvPr/>
          </p:nvSpPr>
          <p:spPr>
            <a:xfrm>
              <a:off x="4963204" y="2545214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Isosceles Triangle 110"/>
            <p:cNvSpPr/>
            <p:nvPr/>
          </p:nvSpPr>
          <p:spPr>
            <a:xfrm>
              <a:off x="5415302" y="2545214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Isosceles Triangle 111"/>
            <p:cNvSpPr/>
            <p:nvPr/>
          </p:nvSpPr>
          <p:spPr>
            <a:xfrm>
              <a:off x="3606912" y="2941521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Isosceles Triangle 112"/>
            <p:cNvSpPr/>
            <p:nvPr/>
          </p:nvSpPr>
          <p:spPr>
            <a:xfrm>
              <a:off x="4059010" y="2941521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Isosceles Triangle 113"/>
            <p:cNvSpPr/>
            <p:nvPr/>
          </p:nvSpPr>
          <p:spPr>
            <a:xfrm>
              <a:off x="4511106" y="2941521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Isosceles Triangle 114"/>
            <p:cNvSpPr/>
            <p:nvPr/>
          </p:nvSpPr>
          <p:spPr>
            <a:xfrm>
              <a:off x="4963204" y="2941521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Isosceles Triangle 115"/>
            <p:cNvSpPr/>
            <p:nvPr/>
          </p:nvSpPr>
          <p:spPr>
            <a:xfrm>
              <a:off x="5415302" y="2941521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Isosceles Triangle 116"/>
            <p:cNvSpPr/>
            <p:nvPr/>
          </p:nvSpPr>
          <p:spPr>
            <a:xfrm>
              <a:off x="3601810" y="3337828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Isosceles Triangle 117"/>
            <p:cNvSpPr/>
            <p:nvPr/>
          </p:nvSpPr>
          <p:spPr>
            <a:xfrm>
              <a:off x="4053908" y="3337828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Isosceles Triangle 118"/>
            <p:cNvSpPr/>
            <p:nvPr/>
          </p:nvSpPr>
          <p:spPr>
            <a:xfrm>
              <a:off x="4506004" y="3337828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Isosceles Triangle 119"/>
            <p:cNvSpPr/>
            <p:nvPr/>
          </p:nvSpPr>
          <p:spPr>
            <a:xfrm>
              <a:off x="4958102" y="3337828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Isosceles Triangle 120"/>
            <p:cNvSpPr/>
            <p:nvPr/>
          </p:nvSpPr>
          <p:spPr>
            <a:xfrm>
              <a:off x="5410200" y="3337828"/>
              <a:ext cx="452098" cy="396307"/>
            </a:xfrm>
            <a:prstGeom prst="triangle">
              <a:avLst/>
            </a:prstGeom>
            <a:solidFill>
              <a:srgbClr val="A6A6A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5773510" y="4111057"/>
            <a:ext cx="2351993" cy="1866900"/>
            <a:chOff x="5070021" y="4038600"/>
            <a:chExt cx="2351993" cy="1866900"/>
          </a:xfrm>
        </p:grpSpPr>
        <p:sp>
          <p:nvSpPr>
            <p:cNvPr id="124" name="Rectangle 123"/>
            <p:cNvSpPr/>
            <p:nvPr/>
          </p:nvSpPr>
          <p:spPr>
            <a:xfrm>
              <a:off x="5070021" y="4038600"/>
              <a:ext cx="2347232" cy="18669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5070021" y="5410199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5222421" y="5173945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5458674" y="5090091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5694928" y="5090091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5931181" y="4937692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6167434" y="4853838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324600" y="4701438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>
              <a:off x="6477000" y="4572000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6639941" y="4465184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6792341" y="4335746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6944741" y="4228930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6949507" y="4038600"/>
              <a:ext cx="472507" cy="47250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Principles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Balance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Contrast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Movement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Emphasis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Pattern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Proportion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Unity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3591596" y="1493950"/>
            <a:ext cx="789904" cy="2163651"/>
            <a:chOff x="4724400" y="1943099"/>
            <a:chExt cx="876300" cy="2400302"/>
          </a:xfrm>
        </p:grpSpPr>
        <p:sp>
          <p:nvSpPr>
            <p:cNvPr id="50" name="Rectangle 49"/>
            <p:cNvSpPr/>
            <p:nvPr/>
          </p:nvSpPr>
          <p:spPr>
            <a:xfrm rot="2980708">
              <a:off x="5132126" y="2853477"/>
              <a:ext cx="609600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 rot="16200000">
              <a:off x="4876800" y="3810000"/>
              <a:ext cx="914401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 rot="18840040">
              <a:off x="4533748" y="2862985"/>
              <a:ext cx="609600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 rot="16200000">
              <a:off x="4571999" y="3810001"/>
              <a:ext cx="914401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Isosceles Triangle 44"/>
            <p:cNvSpPr/>
            <p:nvPr/>
          </p:nvSpPr>
          <p:spPr>
            <a:xfrm>
              <a:off x="4724400" y="2209800"/>
              <a:ext cx="876300" cy="1371600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4876800" y="1943099"/>
              <a:ext cx="571501" cy="57150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829843" y="1246270"/>
            <a:ext cx="789905" cy="2438400"/>
            <a:chOff x="7239000" y="1924081"/>
            <a:chExt cx="876301" cy="2705102"/>
          </a:xfrm>
        </p:grpSpPr>
        <p:sp>
          <p:nvSpPr>
            <p:cNvPr id="51" name="Rectangle 50"/>
            <p:cNvSpPr/>
            <p:nvPr/>
          </p:nvSpPr>
          <p:spPr>
            <a:xfrm rot="2980708">
              <a:off x="7646726" y="3139259"/>
              <a:ext cx="609600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 rot="16200000">
              <a:off x="7391400" y="4095782"/>
              <a:ext cx="914401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 rot="18840040">
              <a:off x="7048348" y="3148767"/>
              <a:ext cx="609600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7086599" y="4095783"/>
              <a:ext cx="914401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Isosceles Triangle 54"/>
            <p:cNvSpPr/>
            <p:nvPr/>
          </p:nvSpPr>
          <p:spPr>
            <a:xfrm>
              <a:off x="7239000" y="2495582"/>
              <a:ext cx="876300" cy="1371600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7239000" y="1924081"/>
              <a:ext cx="876301" cy="87630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562600" y="4286283"/>
            <a:ext cx="778933" cy="2133601"/>
            <a:chOff x="4724400" y="1943099"/>
            <a:chExt cx="876300" cy="2400302"/>
          </a:xfrm>
        </p:grpSpPr>
        <p:sp>
          <p:nvSpPr>
            <p:cNvPr id="60" name="Rectangle 59"/>
            <p:cNvSpPr/>
            <p:nvPr/>
          </p:nvSpPr>
          <p:spPr>
            <a:xfrm rot="2980708">
              <a:off x="5132126" y="2853477"/>
              <a:ext cx="609600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 rot="16200000">
              <a:off x="4876800" y="3810000"/>
              <a:ext cx="914401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 rot="18840040">
              <a:off x="4533748" y="2862985"/>
              <a:ext cx="609600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 rot="16200000">
              <a:off x="4571999" y="3810001"/>
              <a:ext cx="914401" cy="152400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Isosceles Triangle 63"/>
            <p:cNvSpPr/>
            <p:nvPr/>
          </p:nvSpPr>
          <p:spPr>
            <a:xfrm>
              <a:off x="4724400" y="2209800"/>
              <a:ext cx="876300" cy="1371600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4876800" y="1943099"/>
              <a:ext cx="571501" cy="57150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629400" y="4046655"/>
            <a:ext cx="2057400" cy="2430345"/>
            <a:chOff x="6705600" y="4046655"/>
            <a:chExt cx="2057400" cy="2430345"/>
          </a:xfrm>
        </p:grpSpPr>
        <p:sp>
          <p:nvSpPr>
            <p:cNvPr id="66" name="Rectangle 65"/>
            <p:cNvSpPr/>
            <p:nvPr/>
          </p:nvSpPr>
          <p:spPr>
            <a:xfrm>
              <a:off x="6705600" y="4724466"/>
              <a:ext cx="2057400" cy="1714433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Isosceles Triangle 66"/>
            <p:cNvSpPr/>
            <p:nvPr/>
          </p:nvSpPr>
          <p:spPr>
            <a:xfrm>
              <a:off x="6705600" y="4046655"/>
              <a:ext cx="2057400" cy="696828"/>
            </a:xfrm>
            <a:prstGeom prst="triangle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543800" y="5543585"/>
              <a:ext cx="381000" cy="9334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934200" y="5097355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8153400" y="5097355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3124200" y="1905000"/>
            <a:ext cx="5638800" cy="3352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Principles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Balance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Contrast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Movement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Emphasis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Pattern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Proportion</a:t>
            </a:r>
          </a:p>
          <a:p>
            <a:r>
              <a:rPr lang="en-US" b="1" dirty="0" smtClean="0"/>
              <a:t>Unity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29200" y="32721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UNITY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76700" y="2133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Balance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981700" y="2133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Contrast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971800" y="32905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Movement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934200" y="32905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Emphasis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981700" y="4648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Pattern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191000" y="461593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Proportion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0"/>
          </p:cNvCxnSpPr>
          <p:nvPr/>
        </p:nvCxnSpPr>
        <p:spPr>
          <a:xfrm rot="5400000" flipH="1" flipV="1">
            <a:off x="5026283" y="3851017"/>
            <a:ext cx="882134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876800" y="2502932"/>
            <a:ext cx="914400" cy="7875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572000" y="350520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3" idx="2"/>
          </p:cNvCxnSpPr>
          <p:nvPr/>
        </p:nvCxnSpPr>
        <p:spPr>
          <a:xfrm rot="5400000">
            <a:off x="6130499" y="2468433"/>
            <a:ext cx="769202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36" idx="0"/>
          </p:cNvCxnSpPr>
          <p:nvPr/>
        </p:nvCxnSpPr>
        <p:spPr>
          <a:xfrm rot="16200000" flipV="1">
            <a:off x="6134100" y="3848100"/>
            <a:ext cx="9144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10800000">
            <a:off x="6477000" y="3505200"/>
            <a:ext cx="800100" cy="3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Reflection</a:t>
            </a:r>
          </a:p>
        </p:txBody>
      </p:sp>
      <p:sp>
        <p:nvSpPr>
          <p:cNvPr id="1638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tone or mood of the image?</a:t>
            </a:r>
          </a:p>
          <a:p>
            <a:r>
              <a:rPr lang="en-US" dirty="0" smtClean="0"/>
              <a:t>What symbolism or cultural references are being use?</a:t>
            </a:r>
          </a:p>
          <a:p>
            <a:pPr>
              <a:buFont typeface="Arial" pitchFamily="-109" charset="0"/>
              <a:buNone/>
            </a:pPr>
            <a:endParaRPr lang="en-US" dirty="0" smtClean="0"/>
          </a:p>
          <a:p>
            <a:r>
              <a:rPr lang="en-US" dirty="0" smtClean="0"/>
              <a:t>What is the message?</a:t>
            </a:r>
          </a:p>
          <a:p>
            <a:r>
              <a:rPr lang="en-US" dirty="0" smtClean="0"/>
              <a:t>Who is the intended audience.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191000" y="1600200"/>
            <a:ext cx="4849813" cy="31242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411" name="Picture 3" descr="Dove A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457200"/>
            <a:ext cx="3938588" cy="577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2" name="Picture 4" descr="skyy-1-793255.png"/>
          <p:cNvPicPr>
            <a:picLocks noChangeAspect="1"/>
          </p:cNvPicPr>
          <p:nvPr/>
        </p:nvPicPr>
        <p:blipFill>
          <a:blip r:embed="rId4"/>
          <a:srcRect t="15788" r="12506" b="18420"/>
          <a:stretch>
            <a:fillRect/>
          </a:stretch>
        </p:blipFill>
        <p:spPr bwMode="auto">
          <a:xfrm>
            <a:off x="4191000" y="2133600"/>
            <a:ext cx="44688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981200" y="2819400"/>
            <a:ext cx="1905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4724400"/>
            <a:ext cx="1295400" cy="137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Dove A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1563" y="152400"/>
            <a:ext cx="4440237" cy="651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408488" y="2819400"/>
            <a:ext cx="2181225" cy="773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941888" y="4713288"/>
            <a:ext cx="1739900" cy="1763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90600"/>
            <a:ext cx="8704263" cy="472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9459" name="Picture 2" descr="skyy-1-793255.png"/>
          <p:cNvPicPr>
            <a:picLocks noChangeAspect="1"/>
          </p:cNvPicPr>
          <p:nvPr/>
        </p:nvPicPr>
        <p:blipFill>
          <a:blip r:embed="rId3"/>
          <a:srcRect t="15788" r="12506" b="18420"/>
          <a:stretch>
            <a:fillRect/>
          </a:stretch>
        </p:blipFill>
        <p:spPr bwMode="auto">
          <a:xfrm>
            <a:off x="252413" y="1524000"/>
            <a:ext cx="802005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Dove A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3938588" cy="577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3" name="Picture 4" descr="skyy-1-79325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7038" y="1752600"/>
            <a:ext cx="49117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762000"/>
            <a:ext cx="6705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/>
              <a:t>???</a:t>
            </a:r>
            <a:endParaRPr lang="en-US" sz="200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4495800"/>
            <a:ext cx="7620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/>
              <a:t>Krista </a:t>
            </a:r>
            <a:r>
              <a:rPr lang="en-US" sz="3600" dirty="0" err="1" smtClean="0"/>
              <a:t>Siniscarco</a:t>
            </a:r>
            <a:endParaRPr lang="en-US" sz="3600" dirty="0" smtClean="0"/>
          </a:p>
          <a:p>
            <a:pPr algn="r"/>
            <a:r>
              <a:rPr lang="en-US" sz="2400" dirty="0" err="1" smtClean="0"/>
              <a:t>ksinisca@hamilton.edu</a:t>
            </a:r>
            <a:endParaRPr lang="en-US" sz="2400" dirty="0" smtClean="0"/>
          </a:p>
          <a:p>
            <a:pPr algn="r"/>
            <a:r>
              <a:rPr lang="en-US" sz="2400" dirty="0" smtClean="0"/>
              <a:t>Instructional Technologist</a:t>
            </a:r>
          </a:p>
          <a:p>
            <a:pPr algn="r"/>
            <a:r>
              <a:rPr lang="en-US" sz="2400" dirty="0" smtClean="0"/>
              <a:t>Hamilton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Elements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Line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Color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Shape/Form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Space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Texture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495800" y="2286000"/>
            <a:ext cx="1828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239293" y="2323307"/>
            <a:ext cx="144780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6858000" y="1905000"/>
            <a:ext cx="106680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4800600" y="3619500"/>
            <a:ext cx="3581400" cy="29718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352800" y="3923506"/>
            <a:ext cx="2438400" cy="1169343"/>
          </a:xfrm>
          <a:custGeom>
            <a:avLst/>
            <a:gdLst>
              <a:gd name="connsiteX0" fmla="*/ 0 w 3177892"/>
              <a:gd name="connsiteY0" fmla="*/ 1285080 h 1550343"/>
              <a:gd name="connsiteX1" fmla="*/ 1682413 w 3177892"/>
              <a:gd name="connsiteY1" fmla="*/ 402704 h 1550343"/>
              <a:gd name="connsiteX2" fmla="*/ 2366925 w 3177892"/>
              <a:gd name="connsiteY2" fmla="*/ 1458257 h 1550343"/>
              <a:gd name="connsiteX3" fmla="*/ 3051436 w 3177892"/>
              <a:gd name="connsiteY3" fmla="*/ 955220 h 1550343"/>
              <a:gd name="connsiteX4" fmla="*/ 2267959 w 3177892"/>
              <a:gd name="connsiteY4" fmla="*/ 246020 h 1550343"/>
              <a:gd name="connsiteX5" fmla="*/ 3034942 w 3177892"/>
              <a:gd name="connsiteY5" fmla="*/ 31611 h 1550343"/>
              <a:gd name="connsiteX6" fmla="*/ 3125660 w 3177892"/>
              <a:gd name="connsiteY6" fmla="*/ 56351 h 155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7892" h="1550343">
                <a:moveTo>
                  <a:pt x="0" y="1285080"/>
                </a:moveTo>
                <a:cubicBezTo>
                  <a:pt x="643963" y="829460"/>
                  <a:pt x="1287926" y="373841"/>
                  <a:pt x="1682413" y="402704"/>
                </a:cubicBezTo>
                <a:cubicBezTo>
                  <a:pt x="2076900" y="431567"/>
                  <a:pt x="2138755" y="1366171"/>
                  <a:pt x="2366925" y="1458257"/>
                </a:cubicBezTo>
                <a:cubicBezTo>
                  <a:pt x="2595095" y="1550343"/>
                  <a:pt x="3067930" y="1157259"/>
                  <a:pt x="3051436" y="955220"/>
                </a:cubicBezTo>
                <a:cubicBezTo>
                  <a:pt x="3034942" y="753181"/>
                  <a:pt x="2270708" y="399955"/>
                  <a:pt x="2267959" y="246020"/>
                </a:cubicBezTo>
                <a:cubicBezTo>
                  <a:pt x="2265210" y="92085"/>
                  <a:pt x="2891992" y="63222"/>
                  <a:pt x="3034942" y="31611"/>
                </a:cubicBezTo>
                <a:cubicBezTo>
                  <a:pt x="3177892" y="0"/>
                  <a:pt x="3125660" y="56351"/>
                  <a:pt x="3125660" y="5635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943600" y="5791200"/>
            <a:ext cx="1828800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43600" y="6019800"/>
            <a:ext cx="1828800" cy="158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43600" y="6248400"/>
            <a:ext cx="1828800" cy="1588"/>
          </a:xfrm>
          <a:prstGeom prst="line">
            <a:avLst/>
          </a:prstGeom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Elements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Line</a:t>
            </a:r>
          </a:p>
          <a:p>
            <a:r>
              <a:rPr lang="en-US" b="1" dirty="0" smtClean="0"/>
              <a:t>Color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Hue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Value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Intensity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Shape/Form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Space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Texture</a:t>
            </a:r>
          </a:p>
        </p:txBody>
      </p:sp>
      <p:pic>
        <p:nvPicPr>
          <p:cNvPr id="12" name="Picture 11" descr="ColorWhe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1219200"/>
            <a:ext cx="3657600" cy="394286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315200" y="1905000"/>
            <a:ext cx="457200" cy="457200"/>
          </a:xfrm>
          <a:prstGeom prst="rect">
            <a:avLst/>
          </a:prstGeom>
          <a:solidFill>
            <a:srgbClr val="E6121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72400" y="1905000"/>
            <a:ext cx="457200" cy="457200"/>
          </a:xfrm>
          <a:prstGeom prst="rect">
            <a:avLst/>
          </a:prstGeom>
          <a:solidFill>
            <a:srgbClr val="F6EC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229600" y="1905000"/>
            <a:ext cx="457200" cy="457200"/>
          </a:xfrm>
          <a:prstGeom prst="rect">
            <a:avLst/>
          </a:prstGeom>
          <a:solidFill>
            <a:srgbClr val="134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15200" y="2960132"/>
            <a:ext cx="457200" cy="457200"/>
          </a:xfrm>
          <a:prstGeom prst="rect">
            <a:avLst/>
          </a:prstGeom>
          <a:solidFill>
            <a:srgbClr val="F37E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72400" y="2960132"/>
            <a:ext cx="457200" cy="457200"/>
          </a:xfrm>
          <a:prstGeom prst="rect">
            <a:avLst/>
          </a:prstGeom>
          <a:solidFill>
            <a:srgbClr val="19A2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229600" y="2960132"/>
            <a:ext cx="457200" cy="457200"/>
          </a:xfrm>
          <a:prstGeom prst="rect">
            <a:avLst/>
          </a:prstGeom>
          <a:solidFill>
            <a:srgbClr val="6617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315200" y="4572000"/>
            <a:ext cx="457200" cy="457200"/>
          </a:xfrm>
          <a:prstGeom prst="rect">
            <a:avLst/>
          </a:prstGeom>
          <a:solidFill>
            <a:srgbClr val="E6121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72400" y="4572000"/>
            <a:ext cx="457200" cy="457200"/>
          </a:xfrm>
          <a:prstGeom prst="rect">
            <a:avLst/>
          </a:prstGeom>
          <a:solidFill>
            <a:srgbClr val="F37E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229600" y="4572000"/>
            <a:ext cx="457200" cy="457200"/>
          </a:xfrm>
          <a:prstGeom prst="rect">
            <a:avLst/>
          </a:prstGeom>
          <a:solidFill>
            <a:srgbClr val="F6EC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315200" y="5638800"/>
            <a:ext cx="457200" cy="457200"/>
          </a:xfrm>
          <a:prstGeom prst="rect">
            <a:avLst/>
          </a:prstGeom>
          <a:solidFill>
            <a:srgbClr val="19A2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772400" y="5638800"/>
            <a:ext cx="457200" cy="457200"/>
          </a:xfrm>
          <a:prstGeom prst="rect">
            <a:avLst/>
          </a:prstGeom>
          <a:solidFill>
            <a:srgbClr val="134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229600" y="5638800"/>
            <a:ext cx="457200" cy="457200"/>
          </a:xfrm>
          <a:prstGeom prst="rect">
            <a:avLst/>
          </a:prstGeom>
          <a:solidFill>
            <a:srgbClr val="6617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581400" y="5410200"/>
            <a:ext cx="3056081" cy="4572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100000">
                <a:srgbClr val="FFFFFF"/>
              </a:gs>
              <a:gs pos="50000">
                <a:srgbClr val="E61212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162800" y="1535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Primary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162800" y="2590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Secondary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162800" y="4202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Warm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162800" y="52694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Cool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581400" y="6019800"/>
            <a:ext cx="3056081" cy="457200"/>
          </a:xfrm>
          <a:prstGeom prst="rect">
            <a:avLst/>
          </a:prstGeom>
          <a:gradFill flip="none" rotWithShape="1">
            <a:gsLst>
              <a:gs pos="45000">
                <a:schemeClr val="accent2">
                  <a:lumMod val="50000"/>
                </a:schemeClr>
              </a:gs>
              <a:gs pos="100000">
                <a:srgbClr val="E61212"/>
              </a:gs>
              <a:gs pos="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76400" y="54541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066800" y="6096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Intensity/Saturation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267200" y="2895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Color</a:t>
            </a:r>
          </a:p>
          <a:p>
            <a:pPr algn="ctr"/>
            <a:r>
              <a:rPr lang="en-US" dirty="0" smtClean="0"/>
              <a:t>Wheel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Elements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Line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Color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Shape/Form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Space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038600" y="1600200"/>
            <a:ext cx="990600" cy="990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410200" y="1600200"/>
            <a:ext cx="990600" cy="9906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6699504" y="1600200"/>
            <a:ext cx="1149096" cy="99060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ube 30"/>
          <p:cNvSpPr/>
          <p:nvPr/>
        </p:nvSpPr>
        <p:spPr>
          <a:xfrm>
            <a:off x="4185391" y="4649080"/>
            <a:ext cx="1610106" cy="1610106"/>
          </a:xfrm>
          <a:prstGeom prst="cub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Can 40"/>
          <p:cNvSpPr/>
          <p:nvPr/>
        </p:nvSpPr>
        <p:spPr>
          <a:xfrm>
            <a:off x="6333194" y="4649080"/>
            <a:ext cx="1210606" cy="1610106"/>
          </a:xfrm>
          <a:prstGeom prst="can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038600" y="2889368"/>
            <a:ext cx="2514600" cy="1256180"/>
          </a:xfrm>
          <a:custGeom>
            <a:avLst/>
            <a:gdLst>
              <a:gd name="connsiteX0" fmla="*/ 580940 w 2753282"/>
              <a:gd name="connsiteY0" fmla="*/ 132880 h 1256180"/>
              <a:gd name="connsiteX1" fmla="*/ 33991 w 2753282"/>
              <a:gd name="connsiteY1" fmla="*/ 679851 h 1256180"/>
              <a:gd name="connsiteX2" fmla="*/ 784886 w 2753282"/>
              <a:gd name="connsiteY2" fmla="*/ 1245364 h 1256180"/>
              <a:gd name="connsiteX3" fmla="*/ 933211 w 2753282"/>
              <a:gd name="connsiteY3" fmla="*/ 614956 h 1256180"/>
              <a:gd name="connsiteX4" fmla="*/ 1535781 w 2753282"/>
              <a:gd name="connsiteY4" fmla="*/ 865265 h 1256180"/>
              <a:gd name="connsiteX5" fmla="*/ 2611137 w 2753282"/>
              <a:gd name="connsiteY5" fmla="*/ 1032138 h 1256180"/>
              <a:gd name="connsiteX6" fmla="*/ 2388650 w 2753282"/>
              <a:gd name="connsiteY6" fmla="*/ 494437 h 1256180"/>
              <a:gd name="connsiteX7" fmla="*/ 1748998 w 2753282"/>
              <a:gd name="connsiteY7" fmla="*/ 540791 h 1256180"/>
              <a:gd name="connsiteX8" fmla="*/ 1405997 w 2753282"/>
              <a:gd name="connsiteY8" fmla="*/ 151421 h 1256180"/>
              <a:gd name="connsiteX9" fmla="*/ 729264 w 2753282"/>
              <a:gd name="connsiteY9" fmla="*/ 12361 h 1256180"/>
              <a:gd name="connsiteX10" fmla="*/ 664372 w 2753282"/>
              <a:gd name="connsiteY10" fmla="*/ 225587 h 1256180"/>
              <a:gd name="connsiteX11" fmla="*/ 580940 w 2753282"/>
              <a:gd name="connsiteY11" fmla="*/ 132880 h 1256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53282" h="1256180">
                <a:moveTo>
                  <a:pt x="580940" y="132880"/>
                </a:moveTo>
                <a:cubicBezTo>
                  <a:pt x="475877" y="208591"/>
                  <a:pt x="0" y="494437"/>
                  <a:pt x="33991" y="679851"/>
                </a:cubicBezTo>
                <a:cubicBezTo>
                  <a:pt x="67982" y="865265"/>
                  <a:pt x="635016" y="1256180"/>
                  <a:pt x="784886" y="1245364"/>
                </a:cubicBezTo>
                <a:cubicBezTo>
                  <a:pt x="934756" y="1234548"/>
                  <a:pt x="808062" y="678306"/>
                  <a:pt x="933211" y="614956"/>
                </a:cubicBezTo>
                <a:cubicBezTo>
                  <a:pt x="1058360" y="551606"/>
                  <a:pt x="1256127" y="795735"/>
                  <a:pt x="1535781" y="865265"/>
                </a:cubicBezTo>
                <a:cubicBezTo>
                  <a:pt x="1815435" y="934795"/>
                  <a:pt x="2468992" y="1093943"/>
                  <a:pt x="2611137" y="1032138"/>
                </a:cubicBezTo>
                <a:cubicBezTo>
                  <a:pt x="2753282" y="970333"/>
                  <a:pt x="2532340" y="576328"/>
                  <a:pt x="2388650" y="494437"/>
                </a:cubicBezTo>
                <a:cubicBezTo>
                  <a:pt x="2244960" y="412546"/>
                  <a:pt x="1912774" y="597960"/>
                  <a:pt x="1748998" y="540791"/>
                </a:cubicBezTo>
                <a:cubicBezTo>
                  <a:pt x="1585223" y="483622"/>
                  <a:pt x="1575953" y="239493"/>
                  <a:pt x="1405997" y="151421"/>
                </a:cubicBezTo>
                <a:cubicBezTo>
                  <a:pt x="1236041" y="63349"/>
                  <a:pt x="852868" y="0"/>
                  <a:pt x="729264" y="12361"/>
                </a:cubicBezTo>
                <a:cubicBezTo>
                  <a:pt x="605660" y="24722"/>
                  <a:pt x="690638" y="205501"/>
                  <a:pt x="664372" y="225587"/>
                </a:cubicBezTo>
                <a:cubicBezTo>
                  <a:pt x="638106" y="245673"/>
                  <a:pt x="686004" y="57169"/>
                  <a:pt x="580940" y="132880"/>
                </a:cubicBezTo>
                <a:close/>
              </a:path>
            </a:pathLst>
          </a:custGeom>
          <a:solidFill>
            <a:srgbClr val="8EB4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ight Triangle 36"/>
          <p:cNvSpPr/>
          <p:nvPr/>
        </p:nvSpPr>
        <p:spPr>
          <a:xfrm rot="10800000">
            <a:off x="5511053" y="4876800"/>
            <a:ext cx="1727947" cy="533398"/>
          </a:xfrm>
          <a:prstGeom prst="rtTriangle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0">
                <a:schemeClr val="bg1">
                  <a:lumMod val="7500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Triangle 37"/>
          <p:cNvSpPr/>
          <p:nvPr/>
        </p:nvSpPr>
        <p:spPr>
          <a:xfrm rot="5400000">
            <a:off x="5286373" y="4695824"/>
            <a:ext cx="838199" cy="1200151"/>
          </a:xfrm>
          <a:prstGeom prst="rtTriangle">
            <a:avLst/>
          </a:prstGeom>
          <a:gradFill flip="none" rotWithShape="1">
            <a:gsLst>
              <a:gs pos="51000">
                <a:srgbClr val="8D8D8D"/>
              </a:gs>
              <a:gs pos="100000">
                <a:schemeClr val="bg1">
                  <a:lumMod val="75000"/>
                </a:schemeClr>
              </a:gs>
            </a:gsLst>
            <a:lin ang="10800000" scaled="0"/>
            <a:tileRect/>
          </a:gra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Elements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05400" y="4434840"/>
            <a:ext cx="2133600" cy="457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Line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Color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Shape/Form</a:t>
            </a:r>
          </a:p>
          <a:p>
            <a:r>
              <a:rPr lang="en-US" b="1" dirty="0" smtClean="0"/>
              <a:t>Space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Texture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733800" y="1600200"/>
            <a:ext cx="2133600" cy="2133600"/>
            <a:chOff x="3733800" y="1600200"/>
            <a:chExt cx="2133600" cy="2133600"/>
          </a:xfrm>
        </p:grpSpPr>
        <p:sp>
          <p:nvSpPr>
            <p:cNvPr id="10" name="Rectangle 9"/>
            <p:cNvSpPr/>
            <p:nvPr/>
          </p:nvSpPr>
          <p:spPr>
            <a:xfrm>
              <a:off x="3733800" y="1600200"/>
              <a:ext cx="21336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848100" y="1714500"/>
              <a:ext cx="1905000" cy="1905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53200" y="1600200"/>
            <a:ext cx="2133600" cy="2133600"/>
            <a:chOff x="6362700" y="3505200"/>
            <a:chExt cx="2133600" cy="2133600"/>
          </a:xfrm>
        </p:grpSpPr>
        <p:sp>
          <p:nvSpPr>
            <p:cNvPr id="12" name="Rectangle 11"/>
            <p:cNvSpPr/>
            <p:nvPr/>
          </p:nvSpPr>
          <p:spPr>
            <a:xfrm>
              <a:off x="6362700" y="3505200"/>
              <a:ext cx="21336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705600" y="4648200"/>
              <a:ext cx="647700" cy="6477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ight Triangle 34"/>
          <p:cNvSpPr/>
          <p:nvPr/>
        </p:nvSpPr>
        <p:spPr>
          <a:xfrm>
            <a:off x="5105400" y="5714999"/>
            <a:ext cx="971550" cy="609601"/>
          </a:xfrm>
          <a:prstGeom prst="rtTriangle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Triangle 35"/>
          <p:cNvSpPr/>
          <p:nvPr/>
        </p:nvSpPr>
        <p:spPr>
          <a:xfrm rot="16200000">
            <a:off x="6200774" y="5286375"/>
            <a:ext cx="914401" cy="1162050"/>
          </a:xfrm>
          <a:prstGeom prst="rtTriangle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n 19"/>
          <p:cNvSpPr/>
          <p:nvPr/>
        </p:nvSpPr>
        <p:spPr>
          <a:xfrm>
            <a:off x="6378388" y="4876800"/>
            <a:ext cx="349624" cy="920233"/>
          </a:xfrm>
          <a:prstGeom prst="can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n 20"/>
          <p:cNvSpPr/>
          <p:nvPr/>
        </p:nvSpPr>
        <p:spPr>
          <a:xfrm>
            <a:off x="5632076" y="4768333"/>
            <a:ext cx="242047" cy="685800"/>
          </a:xfrm>
          <a:prstGeom prst="can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an 18"/>
          <p:cNvSpPr/>
          <p:nvPr/>
        </p:nvSpPr>
        <p:spPr>
          <a:xfrm>
            <a:off x="5848349" y="4806433"/>
            <a:ext cx="457200" cy="1295400"/>
          </a:xfrm>
          <a:prstGeom prst="can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4495800"/>
            <a:ext cx="2133600" cy="18288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Elements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Line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Color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Shape/Form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Space</a:t>
            </a:r>
          </a:p>
          <a:p>
            <a:r>
              <a:rPr lang="en-US" b="1" dirty="0" smtClean="0"/>
              <a:t>Texture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33800" y="1676400"/>
            <a:ext cx="1676400" cy="1676400"/>
          </a:xfrm>
          <a:prstGeom prst="rect">
            <a:avLst/>
          </a:prstGeom>
          <a:blipFill rotWithShape="1">
            <a:blip r:embed="rId3"/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15000" y="1676400"/>
            <a:ext cx="1676400" cy="1676400"/>
          </a:xfrm>
          <a:prstGeom prst="rect">
            <a:avLst/>
          </a:prstGeom>
          <a:blipFill rotWithShape="1">
            <a:blip r:embed="rId4"/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733800" y="3733799"/>
            <a:ext cx="1676400" cy="1676400"/>
          </a:xfrm>
          <a:prstGeom prst="rect">
            <a:avLst/>
          </a:prstGeom>
          <a:blipFill rotWithShape="1">
            <a:blip r:embed="rId5"/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15000" y="3733799"/>
            <a:ext cx="1676400" cy="1676400"/>
          </a:xfrm>
          <a:prstGeom prst="rect">
            <a:avLst/>
          </a:prstGeom>
          <a:blipFill rotWithShape="1">
            <a:blip r:embed="rId6"/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Principles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b="1" dirty="0" smtClean="0"/>
              <a:t>Balance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Contrast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Movement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Emphasis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Pattern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Proportion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Unity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367803" y="1934544"/>
            <a:ext cx="1143000" cy="1143000"/>
            <a:chOff x="6362700" y="3505200"/>
            <a:chExt cx="2133600" cy="2133600"/>
          </a:xfrm>
        </p:grpSpPr>
        <p:sp>
          <p:nvSpPr>
            <p:cNvPr id="9" name="Rectangle 8"/>
            <p:cNvSpPr/>
            <p:nvPr/>
          </p:nvSpPr>
          <p:spPr>
            <a:xfrm>
              <a:off x="6362700" y="3505200"/>
              <a:ext cx="21336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705600" y="4648200"/>
              <a:ext cx="647700" cy="6477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 rot="10800000">
            <a:off x="7510803" y="1934544"/>
            <a:ext cx="1143000" cy="1143000"/>
            <a:chOff x="6362700" y="3505200"/>
            <a:chExt cx="2133600" cy="2133600"/>
          </a:xfrm>
        </p:grpSpPr>
        <p:sp>
          <p:nvSpPr>
            <p:cNvPr id="12" name="Rectangle 11"/>
            <p:cNvSpPr/>
            <p:nvPr/>
          </p:nvSpPr>
          <p:spPr>
            <a:xfrm>
              <a:off x="6362700" y="3505200"/>
              <a:ext cx="21336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705600" y="4648200"/>
              <a:ext cx="647700" cy="6477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367768" y="4076700"/>
            <a:ext cx="1143000" cy="1143000"/>
            <a:chOff x="3733800" y="1600200"/>
            <a:chExt cx="2133600" cy="2133600"/>
          </a:xfrm>
        </p:grpSpPr>
        <p:sp>
          <p:nvSpPr>
            <p:cNvPr id="18" name="Rectangle 17"/>
            <p:cNvSpPr/>
            <p:nvPr/>
          </p:nvSpPr>
          <p:spPr>
            <a:xfrm>
              <a:off x="3733800" y="1600200"/>
              <a:ext cx="21336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848100" y="1714500"/>
              <a:ext cx="1905000" cy="1905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4510768" y="4076700"/>
            <a:ext cx="1143000" cy="1143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000966" y="4566898"/>
            <a:ext cx="162605" cy="162605"/>
          </a:xfrm>
          <a:prstGeom prst="ellipse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367803" y="4076700"/>
            <a:ext cx="1143000" cy="1143000"/>
            <a:chOff x="3733800" y="1600200"/>
            <a:chExt cx="2133600" cy="2133600"/>
          </a:xfrm>
        </p:grpSpPr>
        <p:sp>
          <p:nvSpPr>
            <p:cNvPr id="28" name="Rectangle 27"/>
            <p:cNvSpPr/>
            <p:nvPr/>
          </p:nvSpPr>
          <p:spPr>
            <a:xfrm>
              <a:off x="3733800" y="1600200"/>
              <a:ext cx="21336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848100" y="1714500"/>
              <a:ext cx="1905000" cy="1905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7510803" y="4076700"/>
            <a:ext cx="1143000" cy="1143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787277" y="4457700"/>
            <a:ext cx="671694" cy="335548"/>
          </a:xfrm>
          <a:custGeom>
            <a:avLst/>
            <a:gdLst>
              <a:gd name="connsiteX0" fmla="*/ 580940 w 2753282"/>
              <a:gd name="connsiteY0" fmla="*/ 132880 h 1256180"/>
              <a:gd name="connsiteX1" fmla="*/ 33991 w 2753282"/>
              <a:gd name="connsiteY1" fmla="*/ 679851 h 1256180"/>
              <a:gd name="connsiteX2" fmla="*/ 784886 w 2753282"/>
              <a:gd name="connsiteY2" fmla="*/ 1245364 h 1256180"/>
              <a:gd name="connsiteX3" fmla="*/ 933211 w 2753282"/>
              <a:gd name="connsiteY3" fmla="*/ 614956 h 1256180"/>
              <a:gd name="connsiteX4" fmla="*/ 1535781 w 2753282"/>
              <a:gd name="connsiteY4" fmla="*/ 865265 h 1256180"/>
              <a:gd name="connsiteX5" fmla="*/ 2611137 w 2753282"/>
              <a:gd name="connsiteY5" fmla="*/ 1032138 h 1256180"/>
              <a:gd name="connsiteX6" fmla="*/ 2388650 w 2753282"/>
              <a:gd name="connsiteY6" fmla="*/ 494437 h 1256180"/>
              <a:gd name="connsiteX7" fmla="*/ 1748998 w 2753282"/>
              <a:gd name="connsiteY7" fmla="*/ 540791 h 1256180"/>
              <a:gd name="connsiteX8" fmla="*/ 1405997 w 2753282"/>
              <a:gd name="connsiteY8" fmla="*/ 151421 h 1256180"/>
              <a:gd name="connsiteX9" fmla="*/ 729264 w 2753282"/>
              <a:gd name="connsiteY9" fmla="*/ 12361 h 1256180"/>
              <a:gd name="connsiteX10" fmla="*/ 664372 w 2753282"/>
              <a:gd name="connsiteY10" fmla="*/ 225587 h 1256180"/>
              <a:gd name="connsiteX11" fmla="*/ 580940 w 2753282"/>
              <a:gd name="connsiteY11" fmla="*/ 132880 h 1256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53282" h="1256180">
                <a:moveTo>
                  <a:pt x="580940" y="132880"/>
                </a:moveTo>
                <a:cubicBezTo>
                  <a:pt x="475877" y="208591"/>
                  <a:pt x="0" y="494437"/>
                  <a:pt x="33991" y="679851"/>
                </a:cubicBezTo>
                <a:cubicBezTo>
                  <a:pt x="67982" y="865265"/>
                  <a:pt x="635016" y="1256180"/>
                  <a:pt x="784886" y="1245364"/>
                </a:cubicBezTo>
                <a:cubicBezTo>
                  <a:pt x="934756" y="1234548"/>
                  <a:pt x="808062" y="678306"/>
                  <a:pt x="933211" y="614956"/>
                </a:cubicBezTo>
                <a:cubicBezTo>
                  <a:pt x="1058360" y="551606"/>
                  <a:pt x="1256127" y="795735"/>
                  <a:pt x="1535781" y="865265"/>
                </a:cubicBezTo>
                <a:cubicBezTo>
                  <a:pt x="1815435" y="934795"/>
                  <a:pt x="2468992" y="1093943"/>
                  <a:pt x="2611137" y="1032138"/>
                </a:cubicBezTo>
                <a:cubicBezTo>
                  <a:pt x="2753282" y="970333"/>
                  <a:pt x="2532340" y="576328"/>
                  <a:pt x="2388650" y="494437"/>
                </a:cubicBezTo>
                <a:cubicBezTo>
                  <a:pt x="2244960" y="412546"/>
                  <a:pt x="1912774" y="597960"/>
                  <a:pt x="1748998" y="540791"/>
                </a:cubicBezTo>
                <a:cubicBezTo>
                  <a:pt x="1585223" y="483622"/>
                  <a:pt x="1575953" y="239493"/>
                  <a:pt x="1405997" y="151421"/>
                </a:cubicBezTo>
                <a:cubicBezTo>
                  <a:pt x="1236041" y="63349"/>
                  <a:pt x="852868" y="0"/>
                  <a:pt x="729264" y="12361"/>
                </a:cubicBezTo>
                <a:cubicBezTo>
                  <a:pt x="605660" y="24722"/>
                  <a:pt x="690638" y="205501"/>
                  <a:pt x="664372" y="225587"/>
                </a:cubicBezTo>
                <a:cubicBezTo>
                  <a:pt x="638106" y="245673"/>
                  <a:pt x="686004" y="57169"/>
                  <a:pt x="580940" y="13288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3868262" y="2544144"/>
            <a:ext cx="581274" cy="533400"/>
          </a:xfrm>
          <a:prstGeom prst="triangle">
            <a:avLst/>
          </a:prstGeom>
          <a:solidFill>
            <a:srgbClr val="A6A6A6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367768" y="2452584"/>
            <a:ext cx="2286000" cy="91560"/>
          </a:xfrm>
          <a:prstGeom prst="rect">
            <a:avLst/>
          </a:prstGeom>
          <a:solidFill>
            <a:srgbClr val="A6A6A6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357994" y="1764206"/>
            <a:ext cx="680606" cy="68060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295900" y="2094716"/>
            <a:ext cx="357868" cy="35786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Principles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Balance</a:t>
            </a:r>
          </a:p>
          <a:p>
            <a:r>
              <a:rPr lang="en-US" b="1" dirty="0" smtClean="0"/>
              <a:t>Contrast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Movement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Emphasis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Pattern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Proportion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Unity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480560" y="4114800"/>
            <a:ext cx="1981200" cy="1981200"/>
            <a:chOff x="4038600" y="4114800"/>
            <a:chExt cx="1524000" cy="1524000"/>
          </a:xfrm>
        </p:grpSpPr>
        <p:sp>
          <p:nvSpPr>
            <p:cNvPr id="24" name="Rectangle 23"/>
            <p:cNvSpPr/>
            <p:nvPr/>
          </p:nvSpPr>
          <p:spPr>
            <a:xfrm>
              <a:off x="4038600" y="4114800"/>
              <a:ext cx="914400" cy="914400"/>
            </a:xfrm>
            <a:prstGeom prst="rect">
              <a:avLst/>
            </a:prstGeom>
            <a:blipFill rotWithShape="1">
              <a:blip r:embed="rId3"/>
              <a:tile tx="0" ty="0" sx="100000" sy="100000" flip="none" algn="tl"/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8200" y="4724400"/>
              <a:ext cx="914400" cy="914400"/>
            </a:xfrm>
            <a:prstGeom prst="rect">
              <a:avLst/>
            </a:prstGeom>
            <a:blipFill rotWithShape="1">
              <a:blip r:embed="rId4"/>
              <a:tile tx="0" ty="0" sx="100000" sy="100000" flip="none" algn="tl"/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161060" y="1752600"/>
            <a:ext cx="2525739" cy="2560320"/>
            <a:chOff x="5867400" y="2091452"/>
            <a:chExt cx="3078480" cy="3120628"/>
          </a:xfrm>
        </p:grpSpPr>
        <p:sp>
          <p:nvSpPr>
            <p:cNvPr id="33" name="Rectangle 32"/>
            <p:cNvSpPr/>
            <p:nvPr/>
          </p:nvSpPr>
          <p:spPr>
            <a:xfrm>
              <a:off x="5867400" y="2091452"/>
              <a:ext cx="1325880" cy="1325880"/>
            </a:xfrm>
            <a:prstGeom prst="rect">
              <a:avLst/>
            </a:prstGeom>
            <a:solidFill>
              <a:srgbClr val="F37E1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05600" y="2941320"/>
              <a:ext cx="1325880" cy="1325880"/>
            </a:xfrm>
            <a:prstGeom prst="rect">
              <a:avLst/>
            </a:prstGeom>
            <a:solidFill>
              <a:srgbClr val="66177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620000" y="3886200"/>
              <a:ext cx="1325880" cy="1325880"/>
            </a:xfrm>
            <a:prstGeom prst="rect">
              <a:avLst/>
            </a:prstGeom>
            <a:solidFill>
              <a:srgbClr val="400E4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Rectangle 39"/>
          <p:cNvSpPr/>
          <p:nvPr/>
        </p:nvSpPr>
        <p:spPr>
          <a:xfrm>
            <a:off x="3230880" y="1484780"/>
            <a:ext cx="990600" cy="990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3657600" y="2057400"/>
            <a:ext cx="1684020" cy="1256180"/>
          </a:xfrm>
          <a:custGeom>
            <a:avLst/>
            <a:gdLst>
              <a:gd name="connsiteX0" fmla="*/ 580940 w 2753282"/>
              <a:gd name="connsiteY0" fmla="*/ 132880 h 1256180"/>
              <a:gd name="connsiteX1" fmla="*/ 33991 w 2753282"/>
              <a:gd name="connsiteY1" fmla="*/ 679851 h 1256180"/>
              <a:gd name="connsiteX2" fmla="*/ 784886 w 2753282"/>
              <a:gd name="connsiteY2" fmla="*/ 1245364 h 1256180"/>
              <a:gd name="connsiteX3" fmla="*/ 933211 w 2753282"/>
              <a:gd name="connsiteY3" fmla="*/ 614956 h 1256180"/>
              <a:gd name="connsiteX4" fmla="*/ 1535781 w 2753282"/>
              <a:gd name="connsiteY4" fmla="*/ 865265 h 1256180"/>
              <a:gd name="connsiteX5" fmla="*/ 2611137 w 2753282"/>
              <a:gd name="connsiteY5" fmla="*/ 1032138 h 1256180"/>
              <a:gd name="connsiteX6" fmla="*/ 2388650 w 2753282"/>
              <a:gd name="connsiteY6" fmla="*/ 494437 h 1256180"/>
              <a:gd name="connsiteX7" fmla="*/ 1748998 w 2753282"/>
              <a:gd name="connsiteY7" fmla="*/ 540791 h 1256180"/>
              <a:gd name="connsiteX8" fmla="*/ 1405997 w 2753282"/>
              <a:gd name="connsiteY8" fmla="*/ 151421 h 1256180"/>
              <a:gd name="connsiteX9" fmla="*/ 729264 w 2753282"/>
              <a:gd name="connsiteY9" fmla="*/ 12361 h 1256180"/>
              <a:gd name="connsiteX10" fmla="*/ 664372 w 2753282"/>
              <a:gd name="connsiteY10" fmla="*/ 225587 h 1256180"/>
              <a:gd name="connsiteX11" fmla="*/ 580940 w 2753282"/>
              <a:gd name="connsiteY11" fmla="*/ 132880 h 1256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53282" h="1256180">
                <a:moveTo>
                  <a:pt x="580940" y="132880"/>
                </a:moveTo>
                <a:cubicBezTo>
                  <a:pt x="475877" y="208591"/>
                  <a:pt x="0" y="494437"/>
                  <a:pt x="33991" y="679851"/>
                </a:cubicBezTo>
                <a:cubicBezTo>
                  <a:pt x="67982" y="865265"/>
                  <a:pt x="635016" y="1256180"/>
                  <a:pt x="784886" y="1245364"/>
                </a:cubicBezTo>
                <a:cubicBezTo>
                  <a:pt x="934756" y="1234548"/>
                  <a:pt x="808062" y="678306"/>
                  <a:pt x="933211" y="614956"/>
                </a:cubicBezTo>
                <a:cubicBezTo>
                  <a:pt x="1058360" y="551606"/>
                  <a:pt x="1256127" y="795735"/>
                  <a:pt x="1535781" y="865265"/>
                </a:cubicBezTo>
                <a:cubicBezTo>
                  <a:pt x="1815435" y="934795"/>
                  <a:pt x="2468992" y="1093943"/>
                  <a:pt x="2611137" y="1032138"/>
                </a:cubicBezTo>
                <a:cubicBezTo>
                  <a:pt x="2753282" y="970333"/>
                  <a:pt x="2532340" y="576328"/>
                  <a:pt x="2388650" y="494437"/>
                </a:cubicBezTo>
                <a:cubicBezTo>
                  <a:pt x="2244960" y="412546"/>
                  <a:pt x="1912774" y="597960"/>
                  <a:pt x="1748998" y="540791"/>
                </a:cubicBezTo>
                <a:cubicBezTo>
                  <a:pt x="1585223" y="483622"/>
                  <a:pt x="1575953" y="239493"/>
                  <a:pt x="1405997" y="151421"/>
                </a:cubicBezTo>
                <a:cubicBezTo>
                  <a:pt x="1236041" y="63349"/>
                  <a:pt x="852868" y="0"/>
                  <a:pt x="729264" y="12361"/>
                </a:cubicBezTo>
                <a:cubicBezTo>
                  <a:pt x="605660" y="24722"/>
                  <a:pt x="690638" y="205501"/>
                  <a:pt x="664372" y="225587"/>
                </a:cubicBezTo>
                <a:cubicBezTo>
                  <a:pt x="638106" y="245673"/>
                  <a:pt x="686004" y="57169"/>
                  <a:pt x="580940" y="132880"/>
                </a:cubicBezTo>
                <a:close/>
              </a:path>
            </a:pathLst>
          </a:custGeom>
          <a:solidFill>
            <a:srgbClr val="8EB4E3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Principles of Composition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56266"/>
            <a:ext cx="2667000" cy="385393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Balance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Contrast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Movement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Emphasis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Pattern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Proportion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Unity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5778959" y="2000244"/>
            <a:ext cx="3038104" cy="2273303"/>
            <a:chOff x="3810000" y="1556266"/>
            <a:chExt cx="4114800" cy="3078956"/>
          </a:xfrm>
        </p:grpSpPr>
        <p:pic>
          <p:nvPicPr>
            <p:cNvPr id="13" name="Picture 12" descr="hi-res-xmas03-1st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0000" y="1556266"/>
              <a:ext cx="4114800" cy="3078956"/>
            </a:xfrm>
            <a:prstGeom prst="rect">
              <a:avLst/>
            </a:prstGeom>
          </p:spPr>
        </p:pic>
        <p:sp>
          <p:nvSpPr>
            <p:cNvPr id="20" name="Freeform 19"/>
            <p:cNvSpPr/>
            <p:nvPr/>
          </p:nvSpPr>
          <p:spPr>
            <a:xfrm>
              <a:off x="4557388" y="3061163"/>
              <a:ext cx="2266846" cy="1374206"/>
            </a:xfrm>
            <a:custGeom>
              <a:avLst/>
              <a:gdLst>
                <a:gd name="connsiteX0" fmla="*/ 1679204 w 2266846"/>
                <a:gd name="connsiteY0" fmla="*/ 1374206 h 1374206"/>
                <a:gd name="connsiteX1" fmla="*/ 115317 w 2266846"/>
                <a:gd name="connsiteY1" fmla="*/ 758183 h 1374206"/>
                <a:gd name="connsiteX2" fmla="*/ 987302 w 2266846"/>
                <a:gd name="connsiteY2" fmla="*/ 132682 h 1374206"/>
                <a:gd name="connsiteX3" fmla="*/ 2266846 w 2266846"/>
                <a:gd name="connsiteY3" fmla="*/ 9477 h 1374206"/>
                <a:gd name="connsiteX4" fmla="*/ 2266846 w 2266846"/>
                <a:gd name="connsiteY4" fmla="*/ 9477 h 1374206"/>
                <a:gd name="connsiteX5" fmla="*/ 2266846 w 2266846"/>
                <a:gd name="connsiteY5" fmla="*/ 0 h 137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66846" h="1374206">
                  <a:moveTo>
                    <a:pt x="1679204" y="1374206"/>
                  </a:moveTo>
                  <a:cubicBezTo>
                    <a:pt x="954919" y="1169655"/>
                    <a:pt x="230634" y="965104"/>
                    <a:pt x="115317" y="758183"/>
                  </a:cubicBezTo>
                  <a:cubicBezTo>
                    <a:pt x="0" y="551262"/>
                    <a:pt x="628714" y="257466"/>
                    <a:pt x="987302" y="132682"/>
                  </a:cubicBezTo>
                  <a:cubicBezTo>
                    <a:pt x="1345890" y="7898"/>
                    <a:pt x="2266846" y="9477"/>
                    <a:pt x="2266846" y="9477"/>
                  </a:cubicBezTo>
                  <a:lnTo>
                    <a:pt x="2266846" y="9477"/>
                  </a:lnTo>
                  <a:lnTo>
                    <a:pt x="2266846" y="0"/>
                  </a:lnTo>
                </a:path>
              </a:pathLst>
            </a:custGeom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Freeform 25"/>
          <p:cNvSpPr/>
          <p:nvPr/>
        </p:nvSpPr>
        <p:spPr>
          <a:xfrm>
            <a:off x="3276600" y="4876800"/>
            <a:ext cx="974657" cy="1392367"/>
          </a:xfrm>
          <a:custGeom>
            <a:avLst/>
            <a:gdLst>
              <a:gd name="connsiteX0" fmla="*/ 0 w 1478584"/>
              <a:gd name="connsiteY0" fmla="*/ 0 h 1298388"/>
              <a:gd name="connsiteX1" fmla="*/ 1478584 w 1478584"/>
              <a:gd name="connsiteY1" fmla="*/ 9477 h 1298388"/>
              <a:gd name="connsiteX2" fmla="*/ 104259 w 1478584"/>
              <a:gd name="connsiteY2" fmla="*/ 1298388 h 1298388"/>
              <a:gd name="connsiteX3" fmla="*/ 1421715 w 1478584"/>
              <a:gd name="connsiteY3" fmla="*/ 1298388 h 1298388"/>
              <a:gd name="connsiteX4" fmla="*/ 1421715 w 1478584"/>
              <a:gd name="connsiteY4" fmla="*/ 1298388 h 129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8584" h="1298388">
                <a:moveTo>
                  <a:pt x="0" y="0"/>
                </a:moveTo>
                <a:lnTo>
                  <a:pt x="1478584" y="9477"/>
                </a:lnTo>
                <a:lnTo>
                  <a:pt x="104259" y="1298388"/>
                </a:lnTo>
                <a:lnTo>
                  <a:pt x="1421715" y="1298388"/>
                </a:lnTo>
                <a:lnTo>
                  <a:pt x="1421715" y="12983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hi-res-xmas03-1s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1" y="1219200"/>
            <a:ext cx="2444058" cy="182880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3124200" y="4703632"/>
            <a:ext cx="1392367" cy="170564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79833" y="4703632"/>
            <a:ext cx="1392367" cy="170564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U-Turn Arrow 37"/>
          <p:cNvSpPr/>
          <p:nvPr/>
        </p:nvSpPr>
        <p:spPr>
          <a:xfrm>
            <a:off x="4953000" y="4834458"/>
            <a:ext cx="1143000" cy="1434709"/>
          </a:xfrm>
          <a:prstGeom prst="uturnArrow">
            <a:avLst>
              <a:gd name="adj1" fmla="val 3913"/>
              <a:gd name="adj2" fmla="val 8374"/>
              <a:gd name="adj3" fmla="val 12834"/>
              <a:gd name="adj4" fmla="val 43750"/>
              <a:gd name="adj5" fmla="val 99153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1128</Words>
  <Application>Microsoft Office PowerPoint</Application>
  <PresentationFormat>On-screen Show (4:3)</PresentationFormat>
  <Paragraphs>286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ＭＳ Ｐゴシック</vt:lpstr>
      <vt:lpstr>Arial</vt:lpstr>
      <vt:lpstr>Calibri</vt:lpstr>
      <vt:lpstr>Office Theme</vt:lpstr>
      <vt:lpstr>Reading an Image: Elements &amp; Principles of Composition</vt:lpstr>
      <vt:lpstr>Elements of Composition</vt:lpstr>
      <vt:lpstr>Elements of Composition</vt:lpstr>
      <vt:lpstr>Elements of Composition</vt:lpstr>
      <vt:lpstr>Elements of Composition</vt:lpstr>
      <vt:lpstr>Elements of Composition</vt:lpstr>
      <vt:lpstr>Principles of Composition</vt:lpstr>
      <vt:lpstr>Principles of Composition</vt:lpstr>
      <vt:lpstr>Principles of Composition</vt:lpstr>
      <vt:lpstr>Principles of Composition</vt:lpstr>
      <vt:lpstr>Principles of Composition</vt:lpstr>
      <vt:lpstr>Principles of Composition</vt:lpstr>
      <vt:lpstr>Principles of Composition</vt:lpstr>
      <vt:lpstr>Reflection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Hamilton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Visual Analysis: Elements &amp; Principles of Composition</dc:title>
  <dc:creator>Krista Siniscarco</dc:creator>
  <cp:lastModifiedBy>Mike</cp:lastModifiedBy>
  <cp:revision>53</cp:revision>
  <dcterms:created xsi:type="dcterms:W3CDTF">2009-03-05T15:42:33Z</dcterms:created>
  <dcterms:modified xsi:type="dcterms:W3CDTF">2016-01-12T13:05:23Z</dcterms:modified>
</cp:coreProperties>
</file>